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10" r:id="rId1"/>
  </p:sldMasterIdLst>
  <p:sldIdLst>
    <p:sldId id="315" r:id="rId2"/>
    <p:sldId id="323" r:id="rId3"/>
    <p:sldId id="324" r:id="rId4"/>
    <p:sldId id="317" r:id="rId5"/>
    <p:sldId id="318" r:id="rId6"/>
    <p:sldId id="319" r:id="rId7"/>
    <p:sldId id="320" r:id="rId8"/>
    <p:sldId id="321" r:id="rId9"/>
    <p:sldId id="322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kcja bez tytułu" id="{C528EB29-0E8F-40D1-8BB0-0F7BA6D44D7B}">
          <p14:sldIdLst>
            <p14:sldId id="315"/>
            <p14:sldId id="323"/>
            <p14:sldId id="324"/>
            <p14:sldId id="317"/>
            <p14:sldId id="318"/>
            <p14:sldId id="319"/>
            <p14:sldId id="320"/>
            <p14:sldId id="321"/>
            <p14:sldId id="322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12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74423" y="802298"/>
            <a:ext cx="8637073" cy="2920713"/>
          </a:xfrm>
        </p:spPr>
        <p:txBody>
          <a:bodyPr bIns="0" anchor="b">
            <a:normAutofit/>
          </a:bodyPr>
          <a:lstStyle>
            <a:lvl1pPr algn="ctr">
              <a:defRPr sz="66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74424" y="3724074"/>
            <a:ext cx="8637072" cy="977621"/>
          </a:xfrm>
        </p:spPr>
        <p:txBody>
          <a:bodyPr tIns="91440" bIns="91440">
            <a:normAutofit/>
          </a:bodyPr>
          <a:lstStyle>
            <a:lvl1pPr marL="0" indent="0" algn="ctr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smtClean="0"/>
              <a:t>10/27/2026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1579" y="329307"/>
            <a:ext cx="5626774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683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8437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smtClean="0"/>
              <a:t>10/27/2026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7448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4423" y="1756130"/>
            <a:ext cx="8643154" cy="1969007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4423" y="3725137"/>
            <a:ext cx="8643154" cy="1093987"/>
          </a:xfrm>
        </p:spPr>
        <p:txBody>
          <a:bodyPr tIns="91440"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78ACC-22D6-47C1-A373-4FD133E34F3C}" type="datetimeFigureOut">
              <a:rPr lang="en-US" smtClean="0"/>
              <a:t>10/27/2026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1484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293577" cy="1059305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488654" cy="3448595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4140" y="2017343"/>
            <a:ext cx="4488654" cy="3441520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smtClean="0"/>
              <a:t>10/27/2026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22324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295603" cy="1056319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488794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488794" cy="2644457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56025" y="2023003"/>
            <a:ext cx="4488794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56025" y="2821491"/>
            <a:ext cx="4488794" cy="2637371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smtClean="0"/>
              <a:t>10/27/2026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4444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smtClean="0"/>
              <a:t>10/27/2026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64676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smtClean="0"/>
              <a:t>10/27/2026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41474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2961967" cy="2406518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30324" y="798974"/>
            <a:ext cx="6012470" cy="4658826"/>
          </a:xfrm>
        </p:spPr>
        <p:txBody>
          <a:bodyPr anchor="ctr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2961967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smtClean="0"/>
              <a:t>10/27/2026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80287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blipFill dpi="0" rotWithShape="1">
              <a:blip r:embed="rId2">
                <a:alphaModFix amt="30000"/>
              </a:blip>
              <a:srcRect/>
              <a:tile tx="0" ty="0" sx="100000" sy="100000" flip="none" algn="ctr"/>
            </a:blip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 extrusionH="76200" contourW="12700" prstMaterial="matte">
              <a:bevelT w="152400" h="50800" prst="softRound"/>
              <a:extrusionClr>
                <a:schemeClr val="tx2"/>
              </a:extrusionClr>
              <a:contourClr>
                <a:schemeClr val="bg2"/>
              </a:contourClr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38100" cmpd="sng">
              <a:solidFill>
                <a:schemeClr val="tx2">
                  <a:lumMod val="25000"/>
                </a:schemeClr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2"/>
            <a:ext cx="5532328" cy="1922299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50000"/>
              <a:lumOff val="50000"/>
              <a:alpha val="80000"/>
            </a:schemeClr>
          </a:solidFill>
          <a:ln w="9525" cap="sq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3200" dirty="0"/>
            </a:lvl1pPr>
          </a:lstStyle>
          <a:p>
            <a:pPr lvl="0" algn="ctr"/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059600"/>
            <a:ext cx="5524404" cy="2090134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363EFA5E-FA76-400D-B3DC-F0BA90E6D107}" type="datetimeFigureOut">
              <a:rPr lang="en-US" smtClean="0"/>
              <a:t>10/27/2026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94148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smtClean="0"/>
              <a:t>10/27/2026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06878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7052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518654" cy="4659889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8E61D-D431-422C-9764-11DAFE33AB63}" type="datetimeFigureOut">
              <a:rPr lang="en-US" smtClean="0"/>
              <a:t>10/27/2026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3521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291215" cy="10492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29121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42079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smtClean="0"/>
              <a:t>10/27/2026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626774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622291"/>
            <a:ext cx="12192000" cy="250598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>
                  <a:alpha val="8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29338"/>
            <a:ext cx="12192000" cy="742950"/>
          </a:xfrm>
          <a:prstGeom prst="rect">
            <a:avLst/>
          </a:prstGeom>
        </p:spPr>
      </p:pic>
      <p:cxnSp>
        <p:nvCxnSpPr>
          <p:cNvPr id="12" name="Straight Connector 11"/>
          <p:cNvCxnSpPr/>
          <p:nvPr/>
        </p:nvCxnSpPr>
        <p:spPr>
          <a:xfrm>
            <a:off x="0" y="6138142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651688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AC290C5A-6320-464C-A90E-93B75776F1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798786"/>
            <a:ext cx="9291215" cy="4667559"/>
          </a:xfr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pl-PL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 Tomasz Włodek</a:t>
            </a:r>
          </a:p>
          <a:p>
            <a:pPr marL="0" indent="0" algn="just">
              <a:buNone/>
            </a:pPr>
            <a:endParaRPr lang="pl-PL" dirty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marL="0" indent="0" algn="ctr">
              <a:buNone/>
            </a:pPr>
            <a:endParaRPr lang="pl-PL" sz="2800" dirty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marL="0" indent="0" algn="ctr">
              <a:buNone/>
            </a:pPr>
            <a:r>
              <a:rPr lang="pl-PL" sz="2800" dirty="0">
                <a:solidFill>
                  <a:schemeClr val="tx1"/>
                </a:solidFill>
                <a:latin typeface="Arial Black" panose="020B0A04020102020204" pitchFamily="34" charset="0"/>
              </a:rPr>
              <a:t>zasiłki z pomocy społecznej</a:t>
            </a:r>
            <a:r>
              <a:rPr kumimoji="0" lang="pl-PL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 dla osób niepełnosprawnych </a:t>
            </a:r>
            <a:endParaRPr lang="pl-PL" sz="1400" kern="100" dirty="0">
              <a:solidFill>
                <a:prstClr val="white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kumimoji="0" lang="pl-PL" sz="1400" b="0" i="0" u="none" strike="noStrike" kern="1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pl-PL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4587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C391E662-C56E-4702-8FD8-B9A83446E5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840828"/>
            <a:ext cx="9291215" cy="4625517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pl-PL" sz="2800" dirty="0">
                <a:latin typeface="Arial Black" panose="020B0A04020102020204" pitchFamily="34" charset="0"/>
              </a:rPr>
              <a:t>podstawowe zadania gminy</a:t>
            </a:r>
          </a:p>
          <a:p>
            <a:pPr marL="457200" indent="-457200" algn="just">
              <a:buAutoNum type="arabicParenR"/>
            </a:pPr>
            <a:r>
              <a:rPr lang="pl-PL" dirty="0"/>
              <a:t>zasiłek stały (finansowane w 100% z budżetu państwa), </a:t>
            </a:r>
          </a:p>
          <a:p>
            <a:pPr marL="457200" indent="-457200" algn="just">
              <a:buAutoNum type="arabicParenR"/>
            </a:pPr>
            <a:r>
              <a:rPr lang="pl-PL" dirty="0"/>
              <a:t>zasiłek okresowy (w praktyce finansowane w 100% z budżetu państwa), </a:t>
            </a:r>
          </a:p>
          <a:p>
            <a:pPr marL="457200" indent="-457200" algn="just">
              <a:buAutoNum type="arabicParenR"/>
            </a:pPr>
            <a:r>
              <a:rPr lang="pl-PL" dirty="0"/>
              <a:t>zasiłek celowy (finansowane w 100% z budżetu gminy, z wyjątkiem zasiłków celowych z Programu Posiłek w szkole i domu – montaż finansowy 40%gmina/60% budżet państwa), </a:t>
            </a:r>
          </a:p>
          <a:p>
            <a:pPr marL="457200" indent="-457200" algn="just">
              <a:buAutoNum type="arabicParenR"/>
            </a:pPr>
            <a:r>
              <a:rPr lang="pl-PL" dirty="0"/>
              <a:t>usługi opiekuńcze (finansowany w 100% z budżetu gminy), </a:t>
            </a:r>
          </a:p>
          <a:p>
            <a:pPr marL="457200" indent="-457200" algn="just">
              <a:buAutoNum type="arabicParenR"/>
            </a:pPr>
            <a:r>
              <a:rPr lang="pl-PL" dirty="0"/>
              <a:t>kierowanie i odpłatność za domy pomocy społecznej</a:t>
            </a:r>
            <a:r>
              <a:rPr kumimoji="0" lang="pl-PL" sz="2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+mn-ea"/>
                <a:cs typeface="+mn-cs"/>
              </a:rPr>
              <a:t> (finansowany w 100% z budżetu gminy), </a:t>
            </a:r>
            <a:endParaRPr lang="pl-PL" b="1" dirty="0">
              <a:solidFill>
                <a:srgbClr val="00B0F0"/>
              </a:solidFill>
            </a:endParaRPr>
          </a:p>
          <a:p>
            <a:pPr marL="0" indent="0" algn="just">
              <a:buNone/>
            </a:pPr>
            <a:endParaRPr lang="pl-PL" b="1" dirty="0">
              <a:solidFill>
                <a:srgbClr val="00B0F0"/>
              </a:solidFill>
            </a:endParaRPr>
          </a:p>
          <a:p>
            <a:pPr marL="0" indent="0" algn="just">
              <a:buNone/>
            </a:pPr>
            <a:r>
              <a:rPr lang="pl-PL" b="1" dirty="0">
                <a:solidFill>
                  <a:srgbClr val="00B0F0"/>
                </a:solidFill>
              </a:rPr>
              <a:t>wniosek</a:t>
            </a:r>
            <a:r>
              <a:rPr lang="pl-PL" b="1" dirty="0"/>
              <a:t>: gmina może kreować własną politykę socjalną zasadniczo przede wszystkim w obszarze zasiłków celowych, a także – choć w ograniczonym stopniu – usług opiekuńczych oraz domów pomocy społecznej</a:t>
            </a:r>
          </a:p>
        </p:txBody>
      </p:sp>
    </p:spTree>
    <p:extLst>
      <p:ext uri="{BB962C8B-B14F-4D97-AF65-F5344CB8AC3E}">
        <p14:creationId xmlns:p14="http://schemas.microsoft.com/office/powerpoint/2010/main" val="21954013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89D86D7-BD61-495A-AAE8-17F4E91CC2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735724"/>
            <a:ext cx="9291215" cy="5339255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pl-PL" sz="28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2025r.: 87</a:t>
            </a:r>
            <a:r>
              <a:rPr lang="pl-PL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 mld wydatki budżetu państwa/217mld budżet NFZ/10 mld budżet PFRON/400 mld budżet FUS (emerytury i renty)/65mld koszt 800+</a:t>
            </a:r>
          </a:p>
          <a:p>
            <a:pPr marL="0" indent="0" algn="ctr">
              <a:buNone/>
            </a:pPr>
            <a:r>
              <a:rPr lang="pl-PL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ok. 10 mld </a:t>
            </a:r>
          </a:p>
          <a:p>
            <a:pPr marL="0" indent="0" algn="just">
              <a:buNone/>
            </a:pPr>
            <a:r>
              <a:rPr lang="pl-PL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wydatki na świadczenia z pomocy społecznej realizowane przez gminy, w tym 700 mln z</a:t>
            </a:r>
            <a:r>
              <a:rPr lang="pl-PL" sz="28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asiłki celowe</a:t>
            </a:r>
            <a:r>
              <a:rPr lang="pl-PL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pl-PL" sz="28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1,75 mld zasiłki stałe, 3,56 mld </a:t>
            </a:r>
            <a:r>
              <a:rPr lang="pl-PL" sz="28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d.p.s</a:t>
            </a:r>
            <a:r>
              <a:rPr lang="pl-PL" sz="28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., 1 mld – usługi opiekuńcze</a:t>
            </a:r>
            <a:endParaRPr lang="pl-PL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0000"/>
              </a:lnSpc>
              <a:spcBef>
                <a:spcPts val="600"/>
              </a:spcBef>
              <a:buNone/>
            </a:pP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160 000 osób pobierających zasiłek stały </a:t>
            </a:r>
          </a:p>
          <a:p>
            <a:pPr marL="0" indent="0" algn="just">
              <a:lnSpc>
                <a:spcPct val="100000"/>
              </a:lnSpc>
              <a:spcBef>
                <a:spcPts val="600"/>
              </a:spcBef>
              <a:buNone/>
            </a:pPr>
            <a:endParaRPr lang="pl-PL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600"/>
              </a:spcBef>
              <a:buNone/>
            </a:pPr>
            <a:r>
              <a:rPr lang="pl-PL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wniosek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wydatki na pomoc </a:t>
            </a:r>
            <a:r>
              <a:rPr lang="pl-PL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spoleczną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nie są znaczące w skali finansów publicznych</a:t>
            </a:r>
          </a:p>
        </p:txBody>
      </p:sp>
    </p:spTree>
    <p:extLst>
      <p:ext uri="{BB962C8B-B14F-4D97-AF65-F5344CB8AC3E}">
        <p14:creationId xmlns:p14="http://schemas.microsoft.com/office/powerpoint/2010/main" val="36207155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C702813A-EBBD-43BC-9B93-2A253094B6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472966"/>
            <a:ext cx="9291215" cy="5297213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600"/>
              </a:spcBef>
              <a:buNone/>
            </a:pPr>
            <a:r>
              <a:rPr lang="pl-PL" sz="2200" dirty="0">
                <a:latin typeface="Arial Black" panose="020B0A04020102020204" pitchFamily="34" charset="0"/>
                <a:cs typeface="Times New Roman" panose="02020603050405020304" pitchFamily="18" charset="0"/>
              </a:rPr>
              <a:t>dwa wymiary uznaniowości</a:t>
            </a:r>
          </a:p>
          <a:p>
            <a:pPr marL="457200" indent="-457200" algn="just">
              <a:lnSpc>
                <a:spcPct val="100000"/>
              </a:lnSpc>
              <a:spcBef>
                <a:spcPts val="600"/>
              </a:spcBef>
              <a:buAutoNum type="arabicParenR"/>
            </a:pPr>
            <a:r>
              <a:rPr lang="pl-PL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generalny (budżetowy): ile środków przeznacza dana gmina na zasiłki celowe? </a:t>
            </a:r>
          </a:p>
          <a:p>
            <a:pPr marL="0" indent="0" algn="just">
              <a:lnSpc>
                <a:spcPct val="100000"/>
              </a:lnSpc>
              <a:spcBef>
                <a:spcPts val="600"/>
              </a:spcBef>
              <a:buNone/>
            </a:pPr>
            <a:r>
              <a:rPr lang="pl-PL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prawo daje de facto dowolność, granicą jest jedynie zachowanie pozoru realizacji zadania, ustawa o pomocy społecznej:</a:t>
            </a:r>
          </a:p>
          <a:p>
            <a:pPr marL="0" indent="0" algn="just">
              <a:lnSpc>
                <a:spcPct val="100000"/>
              </a:lnSpc>
              <a:spcBef>
                <a:spcPts val="600"/>
              </a:spcBef>
              <a:buNone/>
            </a:pPr>
            <a:r>
              <a:rPr lang="pl-PL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art. 17.1. Do zadań własnych gminy o charakterze obowiązkowym 	należy (…) 	5) przyznawanie i wypłacanie zasiłków celowych (…)</a:t>
            </a:r>
          </a:p>
          <a:p>
            <a:pPr marL="0" indent="0" algn="just">
              <a:lnSpc>
                <a:spcPct val="100000"/>
              </a:lnSpc>
              <a:spcBef>
                <a:spcPts val="600"/>
              </a:spcBef>
              <a:buNone/>
            </a:pPr>
            <a:endParaRPr lang="pl-PL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00000"/>
              </a:lnSpc>
              <a:spcBef>
                <a:spcPts val="600"/>
              </a:spcBef>
              <a:buFont typeface="+mj-lt"/>
              <a:buAutoNum type="arabicParenR" startAt="2"/>
            </a:pPr>
            <a:r>
              <a:rPr lang="pl-PL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indywidualny (uznanie administracyjne w wersji skrajnej): czy, w jakiej wysokości oraz na jaki okres w skali roku gminny ośrodek pomocy społecznej przyznaje zasiłek celowy?</a:t>
            </a:r>
          </a:p>
          <a:p>
            <a:pPr marL="0" indent="0" algn="just">
              <a:lnSpc>
                <a:spcPct val="100000"/>
              </a:lnSpc>
              <a:spcBef>
                <a:spcPts val="600"/>
              </a:spcBef>
              <a:buNone/>
            </a:pPr>
            <a:r>
              <a:rPr lang="pl-PL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art. 39.1. W celu zaspokojenia niezbędnej potrzeby bytowej może 	być przyznany zasiłek celowy.</a:t>
            </a:r>
          </a:p>
        </p:txBody>
      </p:sp>
    </p:spTree>
    <p:extLst>
      <p:ext uri="{BB962C8B-B14F-4D97-AF65-F5344CB8AC3E}">
        <p14:creationId xmlns:p14="http://schemas.microsoft.com/office/powerpoint/2010/main" val="3121283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FE79EC51-1949-42F8-8E60-1F0A2952BA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851338"/>
            <a:ext cx="9291215" cy="4615007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600"/>
              </a:spcBef>
              <a:buNone/>
            </a:pPr>
            <a:r>
              <a:rPr lang="pl-PL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brak automatu corocznej waloryzacji powoduje „głodzenie” ubogich, waloryzacja co 3 lata, a i to nie zawsze</a:t>
            </a:r>
          </a:p>
          <a:p>
            <a:pPr marL="0" indent="0" algn="ctr">
              <a:lnSpc>
                <a:spcPct val="100000"/>
              </a:lnSpc>
              <a:spcBef>
                <a:spcPts val="600"/>
              </a:spcBef>
              <a:buNone/>
            </a:pPr>
            <a:r>
              <a:rPr lang="pl-PL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kryteria dochodowe w pomocy społecznej dla osoby samotnie gospodarującej i max wysokość zasiłku stałego: </a:t>
            </a:r>
          </a:p>
          <a:p>
            <a:pPr marL="0" indent="0" algn="just">
              <a:lnSpc>
                <a:spcPct val="100000"/>
              </a:lnSpc>
              <a:spcBef>
                <a:spcPts val="600"/>
              </a:spcBef>
              <a:buNone/>
            </a:pPr>
            <a:r>
              <a:rPr kumimoji="0" lang="pl-PL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1.1.2022-31.12.2024: 		</a:t>
            </a:r>
            <a:r>
              <a:rPr lang="pl-PL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776zł/zasiłek stały 719zł</a:t>
            </a:r>
          </a:p>
          <a:p>
            <a:pPr marL="0" indent="0" algn="just">
              <a:lnSpc>
                <a:spcPct val="100000"/>
              </a:lnSpc>
              <a:spcBef>
                <a:spcPts val="600"/>
              </a:spcBef>
              <a:buNone/>
            </a:pPr>
            <a:r>
              <a:rPr kumimoji="0" lang="pl-PL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od 1.1.2025: 			</a:t>
            </a:r>
            <a:r>
              <a:rPr lang="pl-PL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1010/zasiłek stały 1229zł</a:t>
            </a:r>
          </a:p>
          <a:p>
            <a:pPr marL="0" indent="0" algn="ctr">
              <a:lnSpc>
                <a:spcPct val="100000"/>
              </a:lnSpc>
              <a:spcBef>
                <a:spcPts val="600"/>
              </a:spcBef>
              <a:buNone/>
            </a:pPr>
            <a:r>
              <a:rPr lang="pl-PL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 okresie od 1.1.2022 do 30.6.2026 wzrosły: </a:t>
            </a:r>
          </a:p>
          <a:p>
            <a:pPr marL="0" indent="0" algn="just">
              <a:lnSpc>
                <a:spcPct val="100000"/>
              </a:lnSpc>
              <a:spcBef>
                <a:spcPts val="600"/>
              </a:spcBef>
              <a:buNone/>
            </a:pPr>
            <a:r>
              <a:rPr lang="pl-PL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minimalne wynagrodzenie – o 59,67% (3010-4806zł)</a:t>
            </a:r>
          </a:p>
          <a:p>
            <a:pPr marL="0" indent="0" algn="just">
              <a:lnSpc>
                <a:spcPct val="100000"/>
              </a:lnSpc>
              <a:spcBef>
                <a:spcPts val="600"/>
              </a:spcBef>
              <a:buNone/>
            </a:pPr>
            <a:r>
              <a:rPr lang="pl-PL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inflacja skumulowana: 36%</a:t>
            </a:r>
          </a:p>
          <a:p>
            <a:pPr marL="0" indent="0" algn="just">
              <a:lnSpc>
                <a:spcPct val="100000"/>
              </a:lnSpc>
              <a:spcBef>
                <a:spcPts val="600"/>
              </a:spcBef>
              <a:buNone/>
            </a:pPr>
            <a:r>
              <a:rPr lang="pl-PL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najniższa renta i emerytura: 58% obecnie 1970 zł netto, tj. ok. 1870 netto </a:t>
            </a:r>
          </a:p>
        </p:txBody>
      </p:sp>
    </p:spTree>
    <p:extLst>
      <p:ext uri="{BB962C8B-B14F-4D97-AF65-F5344CB8AC3E}">
        <p14:creationId xmlns:p14="http://schemas.microsoft.com/office/powerpoint/2010/main" val="21576006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50DF532D-57DD-4863-8A73-5B9C633EBC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777766"/>
            <a:ext cx="9291215" cy="508700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1037 zł </a:t>
            </a:r>
          </a:p>
          <a:p>
            <a:pPr marL="0" indent="0" algn="just">
              <a:buNone/>
            </a:pP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minimum egzystencji w gospodarstwie 1-osobowym IV kwartał 2025r. zagrożenie przeżycia, poniżej to skrajne ubóstwo, ok. 2 mln osób żyje w skrajnym ubóstwie</a:t>
            </a:r>
          </a:p>
          <a:p>
            <a:pPr marL="0" indent="0" algn="ctr">
              <a:buNone/>
            </a:pPr>
            <a:r>
              <a:rPr lang="pl-PL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1950zł </a:t>
            </a:r>
          </a:p>
          <a:p>
            <a:pPr marL="0" indent="0" algn="just">
              <a:buNone/>
            </a:pP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minimum socjalne w gospodarstwie 1-osobowym IV kwartał 2025r. proste godne życie, poniżej żyje 15 mln </a:t>
            </a:r>
          </a:p>
        </p:txBody>
      </p:sp>
    </p:spTree>
    <p:extLst>
      <p:ext uri="{BB962C8B-B14F-4D97-AF65-F5344CB8AC3E}">
        <p14:creationId xmlns:p14="http://schemas.microsoft.com/office/powerpoint/2010/main" val="284201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7611B664-1317-4268-9C7B-2730E56A40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861848"/>
            <a:ext cx="9291215" cy="5055476"/>
          </a:xfrm>
        </p:spPr>
        <p:txBody>
          <a:bodyPr/>
          <a:lstStyle/>
          <a:p>
            <a:pPr marL="0" indent="0" algn="ctr">
              <a:lnSpc>
                <a:spcPct val="100000"/>
              </a:lnSpc>
              <a:spcBef>
                <a:spcPts val="600"/>
              </a:spcBef>
              <a:buNone/>
            </a:pPr>
            <a:r>
              <a:rPr lang="pl-PL" dirty="0"/>
              <a:t>Program rządowy „Posiłek w szkole i w domu” (wcześniej ustawa o pomocy państwa w zakresie dożywiania) </a:t>
            </a:r>
          </a:p>
          <a:p>
            <a:pPr marL="0" indent="0" algn="ctr">
              <a:lnSpc>
                <a:spcPct val="100000"/>
              </a:lnSpc>
              <a:spcBef>
                <a:spcPts val="600"/>
              </a:spcBef>
              <a:buNone/>
            </a:pPr>
            <a:endParaRPr lang="pl-PL" dirty="0"/>
          </a:p>
          <a:p>
            <a:pPr marL="0" indent="0" algn="ctr">
              <a:lnSpc>
                <a:spcPct val="100000"/>
              </a:lnSpc>
              <a:spcBef>
                <a:spcPts val="600"/>
              </a:spcBef>
              <a:buNone/>
            </a:pPr>
            <a:r>
              <a:rPr lang="pl-PL" dirty="0"/>
              <a:t>walory </a:t>
            </a:r>
            <a:r>
              <a:rPr lang="pl-PL" i="1" dirty="0"/>
              <a:t>Programu</a:t>
            </a:r>
            <a:r>
              <a:rPr lang="pl-PL" dirty="0"/>
              <a:t>: </a:t>
            </a:r>
          </a:p>
          <a:p>
            <a:pPr marL="0" indent="0" algn="ctr">
              <a:lnSpc>
                <a:spcPct val="100000"/>
              </a:lnSpc>
              <a:spcBef>
                <a:spcPts val="600"/>
              </a:spcBef>
              <a:buNone/>
            </a:pPr>
            <a:r>
              <a:rPr lang="pl-PL" dirty="0"/>
              <a:t>40% z budżetu gminy/60% z budżetu wojewody</a:t>
            </a:r>
          </a:p>
          <a:p>
            <a:pPr marL="0" indent="0" algn="ctr">
              <a:lnSpc>
                <a:spcPct val="100000"/>
              </a:lnSpc>
              <a:spcBef>
                <a:spcPts val="600"/>
              </a:spcBef>
              <a:buNone/>
            </a:pPr>
            <a:r>
              <a:rPr lang="pl-PL" dirty="0"/>
              <a:t>200% kryterium, tj. 2020zł</a:t>
            </a:r>
          </a:p>
          <a:p>
            <a:pPr marL="0" indent="0" algn="just">
              <a:lnSpc>
                <a:spcPct val="100000"/>
              </a:lnSpc>
              <a:spcBef>
                <a:spcPts val="600"/>
              </a:spcBef>
              <a:buNone/>
            </a:pPr>
            <a:endParaRPr lang="pl-PL" dirty="0"/>
          </a:p>
          <a:p>
            <a:pPr marL="0" indent="0" algn="just">
              <a:lnSpc>
                <a:spcPct val="100000"/>
              </a:lnSpc>
              <a:spcBef>
                <a:spcPts val="600"/>
              </a:spcBef>
              <a:buNone/>
            </a:pPr>
            <a:endParaRPr lang="pl-PL" b="1" dirty="0">
              <a:solidFill>
                <a:srgbClr val="00B0F0"/>
              </a:solidFill>
            </a:endParaRPr>
          </a:p>
          <a:p>
            <a:pPr marL="0" indent="0" algn="just">
              <a:lnSpc>
                <a:spcPct val="100000"/>
              </a:lnSpc>
              <a:spcBef>
                <a:spcPts val="600"/>
              </a:spcBef>
              <a:buNone/>
            </a:pPr>
            <a:r>
              <a:rPr lang="pl-PL" b="1" dirty="0">
                <a:solidFill>
                  <a:srgbClr val="00B0F0"/>
                </a:solidFill>
              </a:rPr>
              <a:t>wnioski z praktyki</a:t>
            </a:r>
            <a:r>
              <a:rPr lang="pl-PL" dirty="0">
                <a:solidFill>
                  <a:srgbClr val="00B0F0"/>
                </a:solidFill>
              </a:rPr>
              <a:t>:</a:t>
            </a:r>
            <a:r>
              <a:rPr lang="pl-PL" dirty="0"/>
              <a:t> </a:t>
            </a:r>
          </a:p>
          <a:p>
            <a:pPr marL="0" indent="0" algn="just">
              <a:lnSpc>
                <a:spcPct val="100000"/>
              </a:lnSpc>
              <a:spcBef>
                <a:spcPts val="600"/>
              </a:spcBef>
              <a:buNone/>
            </a:pPr>
            <a:r>
              <a:rPr lang="pl-PL" dirty="0">
                <a:solidFill>
                  <a:srgbClr val="00B0F0"/>
                </a:solidFill>
              </a:rPr>
              <a:t>1) to główne narzędzie w rękach gmin w walce ze skrajnym ubóstwem </a:t>
            </a:r>
          </a:p>
          <a:p>
            <a:pPr marL="0" indent="0" algn="just">
              <a:lnSpc>
                <a:spcPct val="100000"/>
              </a:lnSpc>
              <a:spcBef>
                <a:spcPts val="600"/>
              </a:spcBef>
              <a:buNone/>
            </a:pPr>
            <a:r>
              <a:rPr lang="pl-PL" dirty="0">
                <a:solidFill>
                  <a:srgbClr val="00B0F0"/>
                </a:solidFill>
              </a:rPr>
              <a:t>2) gminy korzystają z tego narzędzia w stopniu drastycznie niskim</a:t>
            </a:r>
          </a:p>
        </p:txBody>
      </p:sp>
    </p:spTree>
    <p:extLst>
      <p:ext uri="{BB962C8B-B14F-4D97-AF65-F5344CB8AC3E}">
        <p14:creationId xmlns:p14="http://schemas.microsoft.com/office/powerpoint/2010/main" val="6664791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A622899-04E4-49F0-BC96-FDCC3D4568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620110"/>
            <a:ext cx="9291215" cy="522364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b="1" i="1" spc="300" dirty="0">
                <a:latin typeface="Verdana" panose="020B0604030504040204" pitchFamily="34" charset="0"/>
                <a:ea typeface="Verdana" panose="020B0604030504040204" pitchFamily="34" charset="0"/>
              </a:rPr>
              <a:t>LUBELSKIE</a:t>
            </a:r>
            <a:r>
              <a:rPr lang="pl-PL" dirty="0"/>
              <a:t>: wysokość środków per capita angażowanych w gminach (ogółem 40%+60%)/ śr. wysokość </a:t>
            </a:r>
            <a:r>
              <a:rPr lang="pl-PL" dirty="0" err="1"/>
              <a:t>zas</a:t>
            </a:r>
            <a:r>
              <a:rPr lang="pl-PL" dirty="0"/>
              <a:t>. celowego: </a:t>
            </a:r>
          </a:p>
          <a:p>
            <a:pPr marL="0" indent="0" algn="ctr">
              <a:buNone/>
            </a:pPr>
            <a:r>
              <a:rPr lang="pl-PL" sz="2800" b="1" dirty="0"/>
              <a:t>7,19zł/295zł</a:t>
            </a:r>
          </a:p>
          <a:p>
            <a:pPr marL="0" indent="0" algn="just">
              <a:buNone/>
            </a:pPr>
            <a:r>
              <a:rPr lang="pl-PL" dirty="0"/>
              <a:t>na 213 gmin: 15 - 0, 40 – poniżej 2 zł,  120 - poniżej 10 zł</a:t>
            </a:r>
          </a:p>
          <a:p>
            <a:pPr marL="0" indent="0" algn="ctr">
              <a:buNone/>
            </a:pPr>
            <a:r>
              <a:rPr lang="pl-PL" b="1" dirty="0"/>
              <a:t>dobre praktyki</a:t>
            </a:r>
            <a:endParaRPr lang="pl-PL" dirty="0"/>
          </a:p>
          <a:p>
            <a:pPr marL="0" indent="0" algn="just">
              <a:buNone/>
            </a:pPr>
            <a:r>
              <a:rPr lang="pl-PL" dirty="0"/>
              <a:t>gm. Trzeszczany 58/594zł; gm. wiejska Puławy 47/554zł; gm. Siemień 44/425zł Ulhówek – 29/472zł, Białopole – 28/373,  Sosnówka 26/341,  Lubartów wiejska 23/322, M. Zamość 22/212zł</a:t>
            </a:r>
          </a:p>
          <a:p>
            <a:pPr marL="0" indent="0" algn="ctr">
              <a:buNone/>
            </a:pPr>
            <a:r>
              <a:rPr lang="pl-PL" b="1" dirty="0"/>
              <a:t>największe miasta</a:t>
            </a:r>
          </a:p>
          <a:p>
            <a:pPr marL="0" indent="0">
              <a:buNone/>
            </a:pPr>
            <a:r>
              <a:rPr lang="pl-PL" dirty="0"/>
              <a:t>M. Lublin 9zł/283; M. Biała Podlaska 2,33/200zł; M. Chełm 7,82/195, M. Puławy 16,5zł/254zł, M. Zamość jw..</a:t>
            </a:r>
          </a:p>
          <a:p>
            <a:pPr marL="0" indent="0">
              <a:buNone/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8998783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03BCAB0-1B2E-40D4-BBFC-8ECAD724E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konkluzja</a:t>
            </a:r>
            <a:endParaRPr lang="pl-PL" dirty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0F4C0D74-FA9F-4593-BBB2-71E2B4A2A7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576552"/>
            <a:ext cx="9291215" cy="41410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pl-PL" dirty="0"/>
          </a:p>
          <a:p>
            <a:pPr marL="0" indent="0" algn="just">
              <a:buNone/>
            </a:pPr>
            <a:r>
              <a:rPr lang="pl-PL" sz="2400" dirty="0"/>
              <a:t>olbrzymi zakres uznaniowości gmin w obszarze określania, ile pieniędzy przeznaczą na zasiłki celowe oraz dowolność ośrodka pomocy społecznej w zakresie przyznawania zasiłków celowych stanowią zagrożenie dla egzystencji osób najuboższych, gdyż pozwalają gminom marginalizować ich potrzeby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825204978"/>
      </p:ext>
    </p:extLst>
  </p:cSld>
  <p:clrMapOvr>
    <a:masterClrMapping/>
  </p:clrMapOvr>
</p:sld>
</file>

<file path=ppt/theme/theme1.xml><?xml version="1.0" encoding="utf-8"?>
<a:theme xmlns:a="http://schemas.openxmlformats.org/drawingml/2006/main" name="Galeria">
  <a:themeElements>
    <a:clrScheme name="Galeria">
      <a:dk1>
        <a:sysClr val="windowText" lastClr="000000"/>
      </a:dk1>
      <a:lt1>
        <a:sysClr val="window" lastClr="FFFFFF"/>
      </a:lt1>
      <a:dk2>
        <a:srgbClr val="454545"/>
      </a:dk2>
      <a:lt2>
        <a:srgbClr val="DFD9D5"/>
      </a:lt2>
      <a:accent1>
        <a:srgbClr val="FB8C29"/>
      </a:accent1>
      <a:accent2>
        <a:srgbClr val="F2C351"/>
      </a:accent2>
      <a:accent3>
        <a:srgbClr val="D0CBA5"/>
      </a:accent3>
      <a:accent4>
        <a:srgbClr val="A2C476"/>
      </a:accent4>
      <a:accent5>
        <a:srgbClr val="57C293"/>
      </a:accent5>
      <a:accent6>
        <a:srgbClr val="06BFDE"/>
      </a:accent6>
      <a:hlink>
        <a:srgbClr val="FBAE29"/>
      </a:hlink>
      <a:folHlink>
        <a:srgbClr val="EDC47E"/>
      </a:folHlink>
    </a:clrScheme>
    <a:fontScheme name="Galeria">
      <a:majorFont>
        <a:latin typeface="Rockwell" panose="020606030202050204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eria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BB5F5D82-B5E9-469E-A815-C655ED4AF24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2095</TotalTime>
  <Words>681</Words>
  <Application>Microsoft Office PowerPoint</Application>
  <PresentationFormat>Panoramiczny</PresentationFormat>
  <Paragraphs>57</Paragraphs>
  <Slides>9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5" baseType="lpstr">
      <vt:lpstr>Arial</vt:lpstr>
      <vt:lpstr>Arial Black</vt:lpstr>
      <vt:lpstr>Rockwell</vt:lpstr>
      <vt:lpstr>Times New Roman</vt:lpstr>
      <vt:lpstr>Verdana</vt:lpstr>
      <vt:lpstr>Galeria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konkluzja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Świadczenie wspierające </dc:title>
  <dc:creator>Tomasz Włodek</dc:creator>
  <cp:lastModifiedBy>Tomasz Włodek</cp:lastModifiedBy>
  <cp:revision>334</cp:revision>
  <dcterms:created xsi:type="dcterms:W3CDTF">2024-09-15T21:53:04Z</dcterms:created>
  <dcterms:modified xsi:type="dcterms:W3CDTF">2026-10-27T19:31:38Z</dcterms:modified>
</cp:coreProperties>
</file>